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7" r:id="rId18"/>
    <p:sldId id="278" r:id="rId19"/>
    <p:sldId id="279" r:id="rId20"/>
    <p:sldId id="280" r:id="rId21"/>
    <p:sldId id="281" r:id="rId22"/>
    <p:sldId id="282" r:id="rId23"/>
    <p:sldId id="283" r:id="rId24"/>
    <p:sldId id="284" r:id="rId25"/>
    <p:sldId id="285" r:id="rId26"/>
    <p:sldId id="295" r:id="rId27"/>
    <p:sldId id="272" r:id="rId28"/>
    <p:sldId id="273" r:id="rId29"/>
    <p:sldId id="274" r:id="rId30"/>
    <p:sldId id="286" r:id="rId31"/>
    <p:sldId id="287" r:id="rId32"/>
    <p:sldId id="288" r:id="rId33"/>
    <p:sldId id="289" r:id="rId34"/>
    <p:sldId id="290" r:id="rId35"/>
    <p:sldId id="291" r:id="rId36"/>
    <p:sldId id="296" r:id="rId37"/>
    <p:sldId id="293" r:id="rId38"/>
    <p:sldId id="294"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7" autoAdjust="0"/>
  </p:normalViewPr>
  <p:slideViewPr>
    <p:cSldViewPr>
      <p:cViewPr>
        <p:scale>
          <a:sx n="71" d="100"/>
          <a:sy n="71" d="100"/>
        </p:scale>
        <p:origin x="-1122" y="156"/>
      </p:cViewPr>
      <p:guideLst>
        <p:guide orient="horz" pos="2160"/>
        <p:guide pos="2880"/>
      </p:guideLst>
    </p:cSldViewPr>
  </p:slideViewPr>
  <p:outlineViewPr>
    <p:cViewPr>
      <p:scale>
        <a:sx n="33" d="100"/>
        <a:sy n="33" d="100"/>
      </p:scale>
      <p:origin x="0" y="16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3F03B67-DCB2-4FD5-BDA4-1E9A1D69CC47}" type="datetimeFigureOut">
              <a:rPr lang="en-US" smtClean="0"/>
              <a:pPr/>
              <a:t>1/28/2015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E4405E9-8ED7-4251-BB81-3C55D772650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F03B67-DCB2-4FD5-BDA4-1E9A1D69CC47}"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405E9-8ED7-4251-BB81-3C55D7726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3F03B67-DCB2-4FD5-BDA4-1E9A1D69CC47}" type="datetimeFigureOut">
              <a:rPr lang="en-US" smtClean="0"/>
              <a:pPr/>
              <a:t>1/28/2015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E4405E9-8ED7-4251-BB81-3C55D77265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F03B67-DCB2-4FD5-BDA4-1E9A1D69CC47}"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4405E9-8ED7-4251-BB81-3C55D772650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3F03B67-DCB2-4FD5-BDA4-1E9A1D69CC47}" type="datetimeFigureOut">
              <a:rPr lang="en-US" smtClean="0"/>
              <a:pPr/>
              <a:t>1/28/2015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E4405E9-8ED7-4251-BB81-3C55D772650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3F03B67-DCB2-4FD5-BDA4-1E9A1D69CC47}" type="datetimeFigureOut">
              <a:rPr lang="en-US" smtClean="0"/>
              <a:pPr/>
              <a:t>1/28/2015</a:t>
            </a:fld>
            <a:endParaRPr lang="en-US"/>
          </a:p>
        </p:txBody>
      </p:sp>
      <p:sp>
        <p:nvSpPr>
          <p:cNvPr id="10" name="Slide Number Placeholder 9"/>
          <p:cNvSpPr>
            <a:spLocks noGrp="1"/>
          </p:cNvSpPr>
          <p:nvPr>
            <p:ph type="sldNum" sz="quarter" idx="16"/>
          </p:nvPr>
        </p:nvSpPr>
        <p:spPr/>
        <p:txBody>
          <a:bodyPr rtlCol="0"/>
          <a:lstStyle/>
          <a:p>
            <a:fld id="{EE4405E9-8ED7-4251-BB81-3C55D772650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3F03B67-DCB2-4FD5-BDA4-1E9A1D69CC47}" type="datetimeFigureOut">
              <a:rPr lang="en-US" smtClean="0"/>
              <a:pPr/>
              <a:t>1/28/2015</a:t>
            </a:fld>
            <a:endParaRPr lang="en-US"/>
          </a:p>
        </p:txBody>
      </p:sp>
      <p:sp>
        <p:nvSpPr>
          <p:cNvPr id="12" name="Slide Number Placeholder 11"/>
          <p:cNvSpPr>
            <a:spLocks noGrp="1"/>
          </p:cNvSpPr>
          <p:nvPr>
            <p:ph type="sldNum" sz="quarter" idx="16"/>
          </p:nvPr>
        </p:nvSpPr>
        <p:spPr/>
        <p:txBody>
          <a:bodyPr rtlCol="0"/>
          <a:lstStyle/>
          <a:p>
            <a:fld id="{EE4405E9-8ED7-4251-BB81-3C55D772650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F03B67-DCB2-4FD5-BDA4-1E9A1D69CC47}"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E4405E9-8ED7-4251-BB81-3C55D7726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03B67-DCB2-4FD5-BDA4-1E9A1D69CC47}"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E4405E9-8ED7-4251-BB81-3C55D7726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3F03B67-DCB2-4FD5-BDA4-1E9A1D69CC47}"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4405E9-8ED7-4251-BB81-3C55D772650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3F03B67-DCB2-4FD5-BDA4-1E9A1D69CC47}" type="datetimeFigureOut">
              <a:rPr lang="en-US" smtClean="0"/>
              <a:pPr/>
              <a:t>1/28/2015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4405E9-8ED7-4251-BB81-3C55D772650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3F03B67-DCB2-4FD5-BDA4-1E9A1D69CC47}" type="datetimeFigureOut">
              <a:rPr lang="en-US" smtClean="0"/>
              <a:pPr/>
              <a:t>1/28/2015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E4405E9-8ED7-4251-BB81-3C55D77265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anatomy and physiology</a:t>
            </a:r>
            <a:endParaRPr lang="en-US" dirty="0"/>
          </a:p>
        </p:txBody>
      </p:sp>
      <p:sp>
        <p:nvSpPr>
          <p:cNvPr id="3" name="Subtitle 2"/>
          <p:cNvSpPr>
            <a:spLocks noGrp="1"/>
          </p:cNvSpPr>
          <p:nvPr>
            <p:ph type="subTitle" idx="1"/>
          </p:nvPr>
        </p:nvSpPr>
        <p:spPr/>
        <p:txBody>
          <a:bodyPr/>
          <a:lstStyle/>
          <a:p>
            <a:r>
              <a:rPr lang="en-US" dirty="0" smtClean="0"/>
              <a:t>CHAPTER 1</a:t>
            </a:r>
            <a:endParaRPr lang="en-US" dirty="0"/>
          </a:p>
        </p:txBody>
      </p:sp>
      <p:pic>
        <p:nvPicPr>
          <p:cNvPr id="23556" name="Picture 4" descr="https://lh4.googleusercontent.com/a5QEShRkLB6TXYViDgqrHcSnFokvr1098fvL_uVrDjSLOrKpz683NTGPDW0DfU6qjv_i0gdLLCWGSBwcBFcUSlS5ffpBVb6_JfrEd4pO9kmwUQW8QwZGUOEHY7k"/>
          <p:cNvPicPr>
            <a:picLocks noChangeAspect="1" noChangeArrowheads="1"/>
          </p:cNvPicPr>
          <p:nvPr/>
        </p:nvPicPr>
        <p:blipFill>
          <a:blip r:embed="rId2" cstate="print"/>
          <a:srcRect/>
          <a:stretch>
            <a:fillRect/>
          </a:stretch>
        </p:blipFill>
        <p:spPr bwMode="auto">
          <a:xfrm>
            <a:off x="2438400" y="76906"/>
            <a:ext cx="4419600" cy="440936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Cavities</a:t>
            </a:r>
            <a:endParaRPr lang="en-US" dirty="0"/>
          </a:p>
        </p:txBody>
      </p:sp>
      <p:sp>
        <p:nvSpPr>
          <p:cNvPr id="3" name="Content Placeholder 2"/>
          <p:cNvSpPr>
            <a:spLocks noGrp="1"/>
          </p:cNvSpPr>
          <p:nvPr>
            <p:ph sz="quarter" idx="1"/>
          </p:nvPr>
        </p:nvSpPr>
        <p:spPr>
          <a:xfrm>
            <a:off x="685800" y="1524000"/>
            <a:ext cx="8153400" cy="914400"/>
          </a:xfrm>
        </p:spPr>
        <p:txBody>
          <a:bodyPr>
            <a:normAutofit lnSpcReduction="10000"/>
          </a:bodyPr>
          <a:lstStyle/>
          <a:p>
            <a:r>
              <a:rPr lang="en-US" dirty="0" smtClean="0"/>
              <a:t>Easier to visualize the body cavities on pictures (see worksheet)</a:t>
            </a:r>
          </a:p>
        </p:txBody>
      </p:sp>
      <p:pic>
        <p:nvPicPr>
          <p:cNvPr id="34818" name="Picture 2" descr="https://lh3.googleusercontent.com/D53_8Q7kzD33TBcITUtCU3MzTrwOssfb6H-y0RIlLBQhWFnSqQeMnwocqU6j1pYl71RfknnrOS-BUgXQJz8LoBqNfKUNzRmp25L8-6jDggtT3hrorLkY771M4IU"/>
          <p:cNvPicPr>
            <a:picLocks noChangeAspect="1" noChangeArrowheads="1"/>
          </p:cNvPicPr>
          <p:nvPr/>
        </p:nvPicPr>
        <p:blipFill>
          <a:blip r:embed="rId2" cstate="print"/>
          <a:srcRect/>
          <a:stretch>
            <a:fillRect/>
          </a:stretch>
        </p:blipFill>
        <p:spPr bwMode="auto">
          <a:xfrm>
            <a:off x="304800" y="2628899"/>
            <a:ext cx="4191000" cy="4229101"/>
          </a:xfrm>
          <a:prstGeom prst="rect">
            <a:avLst/>
          </a:prstGeom>
          <a:noFill/>
        </p:spPr>
      </p:pic>
      <p:pic>
        <p:nvPicPr>
          <p:cNvPr id="34820" name="Picture 4" descr="https://lh4.googleusercontent.com/cS3HuxJ1ruD7F4Icjs6V3hpGStLVPbAAxDAwJVNccd1AqszF9R6WldTqtTtDNf3Z9Z7YBKi6AQKsNXSoVY0hWdsDJ7mz4FjucGoo72-hvsK65Knnay5yJE-TTDI"/>
          <p:cNvPicPr>
            <a:picLocks noChangeAspect="1" noChangeArrowheads="1"/>
          </p:cNvPicPr>
          <p:nvPr/>
        </p:nvPicPr>
        <p:blipFill>
          <a:blip r:embed="rId3" cstate="print"/>
          <a:srcRect/>
          <a:stretch>
            <a:fillRect/>
          </a:stretch>
        </p:blipFill>
        <p:spPr bwMode="auto">
          <a:xfrm>
            <a:off x="4724400" y="2600325"/>
            <a:ext cx="4124325" cy="42576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Cavities</a:t>
            </a:r>
            <a:endParaRPr lang="en-US" dirty="0"/>
          </a:p>
        </p:txBody>
      </p:sp>
      <p:pic>
        <p:nvPicPr>
          <p:cNvPr id="36866" name="Picture 2" descr="https://lh4.googleusercontent.com/iQG-OgCI1n6-Vnzi5XhnT-P0dd6kgNxgyLNlLefyivWDoQ5lC_F8YIiX6scD9CWxdaBvnA_AVVL0wt7sZlGyxTv45jzXnz0KVyHCe_szDaUnfUpwte21RxtE-sk"/>
          <p:cNvPicPr>
            <a:picLocks noChangeAspect="1" noChangeArrowheads="1"/>
          </p:cNvPicPr>
          <p:nvPr/>
        </p:nvPicPr>
        <p:blipFill>
          <a:blip r:embed="rId2" cstate="print"/>
          <a:srcRect/>
          <a:stretch>
            <a:fillRect/>
          </a:stretch>
        </p:blipFill>
        <p:spPr bwMode="auto">
          <a:xfrm>
            <a:off x="381000" y="1219200"/>
            <a:ext cx="8401050" cy="5334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Cavities</a:t>
            </a:r>
            <a:endParaRPr lang="en-US" dirty="0"/>
          </a:p>
        </p:txBody>
      </p:sp>
      <p:pic>
        <p:nvPicPr>
          <p:cNvPr id="37890" name="Picture 2" descr="https://lh3.googleusercontent.com/J1hpEzKXA_2QF_AQbOmXhj7gMh3P_57ntZKw4hUgEW9VYKcLW5kdGvptRpAHiFQRPNtE6G1H2TZj1I3RcYCaarQWxJ7Gs9UrJCq7xKng_DugHD8liDmLXpFrDpY"/>
          <p:cNvPicPr>
            <a:picLocks noChangeAspect="1" noChangeArrowheads="1"/>
          </p:cNvPicPr>
          <p:nvPr/>
        </p:nvPicPr>
        <p:blipFill>
          <a:blip r:embed="rId2" cstate="print"/>
          <a:srcRect/>
          <a:stretch>
            <a:fillRect/>
          </a:stretch>
        </p:blipFill>
        <p:spPr bwMode="auto">
          <a:xfrm>
            <a:off x="1676400" y="1295400"/>
            <a:ext cx="5715000" cy="5334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Membranes</a:t>
            </a:r>
            <a:endParaRPr lang="en-US" dirty="0"/>
          </a:p>
        </p:txBody>
      </p:sp>
      <p:sp>
        <p:nvSpPr>
          <p:cNvPr id="3" name="Content Placeholder 2"/>
          <p:cNvSpPr>
            <a:spLocks noGrp="1"/>
          </p:cNvSpPr>
          <p:nvPr>
            <p:ph sz="quarter" idx="1"/>
          </p:nvPr>
        </p:nvSpPr>
        <p:spPr>
          <a:xfrm>
            <a:off x="612648" y="1600200"/>
            <a:ext cx="8153400" cy="1752600"/>
          </a:xfrm>
        </p:spPr>
        <p:txBody>
          <a:bodyPr>
            <a:normAutofit/>
          </a:bodyPr>
          <a:lstStyle/>
          <a:p>
            <a:r>
              <a:rPr lang="en-US" dirty="0" smtClean="0"/>
              <a:t>Serous membrane - Two layered; covers organs</a:t>
            </a:r>
          </a:p>
          <a:p>
            <a:pPr>
              <a:buNone/>
            </a:pPr>
            <a:r>
              <a:rPr lang="en-US" dirty="0" smtClean="0"/>
              <a:t>     *Outer layer = parietal</a:t>
            </a:r>
          </a:p>
          <a:p>
            <a:pPr>
              <a:buNone/>
            </a:pPr>
            <a:r>
              <a:rPr lang="en-US" dirty="0" smtClean="0"/>
              <a:t>     *Inner layer = visceral (lines the organs)</a:t>
            </a:r>
          </a:p>
          <a:p>
            <a:pPr>
              <a:buNone/>
            </a:pPr>
            <a:endParaRPr lang="en-US" dirty="0" smtClean="0"/>
          </a:p>
          <a:p>
            <a:endParaRPr lang="en-US" dirty="0"/>
          </a:p>
        </p:txBody>
      </p:sp>
      <p:pic>
        <p:nvPicPr>
          <p:cNvPr id="38914" name="Picture 2" descr="http://staging.cnx.org/content/m10128/latest/112_Serous_Membrane_new.jpg"/>
          <p:cNvPicPr>
            <a:picLocks noChangeAspect="1" noChangeArrowheads="1"/>
          </p:cNvPicPr>
          <p:nvPr/>
        </p:nvPicPr>
        <p:blipFill>
          <a:blip r:embed="rId2" cstate="print"/>
          <a:srcRect/>
          <a:stretch>
            <a:fillRect/>
          </a:stretch>
        </p:blipFill>
        <p:spPr bwMode="auto">
          <a:xfrm>
            <a:off x="993012" y="3276600"/>
            <a:ext cx="7309506" cy="3581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Membranes</a:t>
            </a:r>
            <a:endParaRPr lang="en-US" dirty="0"/>
          </a:p>
        </p:txBody>
      </p:sp>
      <p:sp>
        <p:nvSpPr>
          <p:cNvPr id="3" name="Content Placeholder 2"/>
          <p:cNvSpPr>
            <a:spLocks noGrp="1"/>
          </p:cNvSpPr>
          <p:nvPr>
            <p:ph sz="quarter" idx="1"/>
          </p:nvPr>
        </p:nvSpPr>
        <p:spPr>
          <a:xfrm>
            <a:off x="533400" y="4572000"/>
            <a:ext cx="8153400" cy="2057400"/>
          </a:xfrm>
        </p:spPr>
        <p:txBody>
          <a:bodyPr>
            <a:normAutofit lnSpcReduction="10000"/>
          </a:bodyPr>
          <a:lstStyle/>
          <a:p>
            <a:r>
              <a:rPr lang="en-US" dirty="0" smtClean="0"/>
              <a:t>Pleura = lungs</a:t>
            </a:r>
          </a:p>
          <a:p>
            <a:r>
              <a:rPr lang="en-US" dirty="0" smtClean="0"/>
              <a:t>Pericardium = heart</a:t>
            </a:r>
          </a:p>
          <a:p>
            <a:r>
              <a:rPr lang="en-US" dirty="0" smtClean="0"/>
              <a:t>Peritoneum = organs (</a:t>
            </a:r>
            <a:r>
              <a:rPr lang="en-US" dirty="0" err="1" smtClean="0"/>
              <a:t>abdominopelvic</a:t>
            </a:r>
            <a:r>
              <a:rPr lang="en-US" dirty="0" smtClean="0"/>
              <a:t> region)</a:t>
            </a:r>
          </a:p>
          <a:p>
            <a:r>
              <a:rPr lang="en-US" dirty="0" smtClean="0"/>
              <a:t>Serous fluid – lubricating fluid</a:t>
            </a:r>
          </a:p>
          <a:p>
            <a:endParaRPr lang="en-US" dirty="0"/>
          </a:p>
        </p:txBody>
      </p:sp>
      <p:pic>
        <p:nvPicPr>
          <p:cNvPr id="39938" name="Picture 2" descr="http://www.beltina.org/pics/pleura.jpg"/>
          <p:cNvPicPr>
            <a:picLocks noChangeAspect="1" noChangeArrowheads="1"/>
          </p:cNvPicPr>
          <p:nvPr/>
        </p:nvPicPr>
        <p:blipFill>
          <a:blip r:embed="rId2" cstate="print"/>
          <a:srcRect/>
          <a:stretch>
            <a:fillRect/>
          </a:stretch>
        </p:blipFill>
        <p:spPr bwMode="auto">
          <a:xfrm>
            <a:off x="2895600" y="1524000"/>
            <a:ext cx="5050307" cy="32965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Systems</a:t>
            </a:r>
            <a:endParaRPr lang="en-US" dirty="0"/>
          </a:p>
        </p:txBody>
      </p:sp>
      <p:pic>
        <p:nvPicPr>
          <p:cNvPr id="40962" name="Picture 2" descr="https://lh4.googleusercontent.com/uEbw46Xf62Nb5SgBFBQfCk4x11MJwjfelg3jkT06tJRa_gGikhdsGx0ffdX6gL3P8yrdb12qLVOkJhsBkbp1b-pM3OX48QKD9R7R4ecthS0FoKKICmhHkligD9s"/>
          <p:cNvPicPr>
            <a:picLocks noChangeAspect="1" noChangeArrowheads="1"/>
          </p:cNvPicPr>
          <p:nvPr/>
        </p:nvPicPr>
        <p:blipFill>
          <a:blip r:embed="rId2" cstate="print"/>
          <a:srcRect/>
          <a:stretch>
            <a:fillRect/>
          </a:stretch>
        </p:blipFill>
        <p:spPr bwMode="auto">
          <a:xfrm>
            <a:off x="838200" y="1143000"/>
            <a:ext cx="7419975" cy="571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Integumentary</a:t>
            </a:r>
            <a:r>
              <a:rPr lang="en-US" dirty="0" smtClean="0"/>
              <a:t> System</a:t>
            </a:r>
            <a:endParaRPr lang="en-US" dirty="0"/>
          </a:p>
        </p:txBody>
      </p:sp>
      <p:sp>
        <p:nvSpPr>
          <p:cNvPr id="3" name="Content Placeholder 2"/>
          <p:cNvSpPr>
            <a:spLocks noGrp="1"/>
          </p:cNvSpPr>
          <p:nvPr>
            <p:ph sz="quarter" idx="1"/>
          </p:nvPr>
        </p:nvSpPr>
        <p:spPr>
          <a:xfrm>
            <a:off x="0" y="1600200"/>
            <a:ext cx="3124200" cy="5257800"/>
          </a:xfrm>
        </p:spPr>
        <p:txBody>
          <a:bodyPr>
            <a:normAutofit/>
          </a:bodyPr>
          <a:lstStyle/>
          <a:p>
            <a:r>
              <a:rPr lang="en-US" dirty="0" smtClean="0"/>
              <a:t>Covers the body and functions to protect the underlying tissues and regulates body temperature </a:t>
            </a:r>
          </a:p>
          <a:p>
            <a:r>
              <a:rPr lang="en-US" dirty="0" smtClean="0"/>
              <a:t>Includes the hair, nails, skin, and sweat glands</a:t>
            </a:r>
            <a:endParaRPr lang="en-US" dirty="0"/>
          </a:p>
        </p:txBody>
      </p:sp>
      <p:pic>
        <p:nvPicPr>
          <p:cNvPr id="46082" name="Picture 2" descr="http://classes.midlandstech.edu/carterp/Courses/bio210/chap05/Slide1.JPG"/>
          <p:cNvPicPr>
            <a:picLocks noChangeAspect="1" noChangeArrowheads="1"/>
          </p:cNvPicPr>
          <p:nvPr/>
        </p:nvPicPr>
        <p:blipFill>
          <a:blip r:embed="rId2" cstate="print"/>
          <a:srcRect/>
          <a:stretch>
            <a:fillRect/>
          </a:stretch>
        </p:blipFill>
        <p:spPr bwMode="auto">
          <a:xfrm>
            <a:off x="3095625" y="1371600"/>
            <a:ext cx="6048375" cy="548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a:t>
            </a:r>
            <a:endParaRPr lang="en-US" dirty="0"/>
          </a:p>
        </p:txBody>
      </p:sp>
      <p:sp>
        <p:nvSpPr>
          <p:cNvPr id="3" name="Content Placeholder 2"/>
          <p:cNvSpPr>
            <a:spLocks noGrp="1"/>
          </p:cNvSpPr>
          <p:nvPr>
            <p:ph sz="quarter" idx="1"/>
          </p:nvPr>
        </p:nvSpPr>
        <p:spPr>
          <a:xfrm>
            <a:off x="228600" y="1600200"/>
            <a:ext cx="2667000" cy="5257800"/>
          </a:xfrm>
        </p:spPr>
        <p:txBody>
          <a:bodyPr>
            <a:normAutofit/>
          </a:bodyPr>
          <a:lstStyle/>
          <a:p>
            <a:r>
              <a:rPr lang="en-US" dirty="0" smtClean="0"/>
              <a:t>Includes bone, ligaments, and cartilage</a:t>
            </a:r>
          </a:p>
          <a:p>
            <a:r>
              <a:rPr lang="en-US" dirty="0" smtClean="0"/>
              <a:t>Functions to support, move, and protect the body.  Also produces blood cells.</a:t>
            </a:r>
            <a:endParaRPr lang="en-US" dirty="0"/>
          </a:p>
        </p:txBody>
      </p:sp>
      <p:pic>
        <p:nvPicPr>
          <p:cNvPr id="47106" name="Picture 2" descr="http://biology.clc.uc.edu/graphics/bio105/skeleton.jpg"/>
          <p:cNvPicPr>
            <a:picLocks noChangeAspect="1" noChangeArrowheads="1"/>
          </p:cNvPicPr>
          <p:nvPr/>
        </p:nvPicPr>
        <p:blipFill>
          <a:blip r:embed="rId2" cstate="print"/>
          <a:srcRect/>
          <a:stretch>
            <a:fillRect/>
          </a:stretch>
        </p:blipFill>
        <p:spPr bwMode="auto">
          <a:xfrm>
            <a:off x="3200400" y="1143000"/>
            <a:ext cx="5562600" cy="5562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System</a:t>
            </a:r>
            <a:endParaRPr lang="en-US" dirty="0"/>
          </a:p>
        </p:txBody>
      </p:sp>
      <p:sp>
        <p:nvSpPr>
          <p:cNvPr id="3" name="Content Placeholder 2"/>
          <p:cNvSpPr>
            <a:spLocks noGrp="1"/>
          </p:cNvSpPr>
          <p:nvPr>
            <p:ph sz="quarter" idx="1"/>
          </p:nvPr>
        </p:nvSpPr>
        <p:spPr>
          <a:xfrm>
            <a:off x="304800" y="1524000"/>
            <a:ext cx="2819400" cy="5334000"/>
          </a:xfrm>
        </p:spPr>
        <p:txBody>
          <a:bodyPr>
            <a:normAutofit/>
          </a:bodyPr>
          <a:lstStyle/>
          <a:p>
            <a:r>
              <a:rPr lang="en-US" dirty="0" smtClean="0"/>
              <a:t>Includes muscles</a:t>
            </a:r>
          </a:p>
          <a:p>
            <a:r>
              <a:rPr lang="en-US" dirty="0" smtClean="0"/>
              <a:t>Functions to create movement, maintain posture, and produce body heat</a:t>
            </a:r>
            <a:endParaRPr lang="en-US" dirty="0"/>
          </a:p>
        </p:txBody>
      </p:sp>
      <p:pic>
        <p:nvPicPr>
          <p:cNvPr id="48130" name="Picture 2" descr="http://davincicharter.org/Goslee/HumanBodySystems/media/muscular%20system.jpg"/>
          <p:cNvPicPr>
            <a:picLocks noChangeAspect="1" noChangeArrowheads="1"/>
          </p:cNvPicPr>
          <p:nvPr/>
        </p:nvPicPr>
        <p:blipFill>
          <a:blip r:embed="rId2" cstate="print"/>
          <a:srcRect/>
          <a:stretch>
            <a:fillRect/>
          </a:stretch>
        </p:blipFill>
        <p:spPr bwMode="auto">
          <a:xfrm>
            <a:off x="3733800" y="1524000"/>
            <a:ext cx="5069406" cy="53288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sz="quarter" idx="1"/>
          </p:nvPr>
        </p:nvSpPr>
        <p:spPr>
          <a:xfrm>
            <a:off x="228600" y="1447800"/>
            <a:ext cx="3048000" cy="5257800"/>
          </a:xfrm>
        </p:spPr>
        <p:txBody>
          <a:bodyPr>
            <a:normAutofit/>
          </a:bodyPr>
          <a:lstStyle/>
          <a:p>
            <a:r>
              <a:rPr lang="en-US" dirty="0" smtClean="0"/>
              <a:t>Includes brain, nerves, and spinal cord</a:t>
            </a:r>
          </a:p>
          <a:p>
            <a:r>
              <a:rPr lang="en-US" dirty="0" smtClean="0"/>
              <a:t>Functions include maintaining homeostasis, mental activities, and communicating throughout the body</a:t>
            </a:r>
            <a:endParaRPr lang="en-US" dirty="0"/>
          </a:p>
        </p:txBody>
      </p:sp>
      <p:pic>
        <p:nvPicPr>
          <p:cNvPr id="49154" name="Picture 2" descr="http://www.mananatomy.com/wp-content/uploads/2010/12/nervous-system.jpg"/>
          <p:cNvPicPr>
            <a:picLocks noChangeAspect="1" noChangeArrowheads="1"/>
          </p:cNvPicPr>
          <p:nvPr/>
        </p:nvPicPr>
        <p:blipFill>
          <a:blip r:embed="rId2" cstate="print"/>
          <a:srcRect/>
          <a:stretch>
            <a:fillRect/>
          </a:stretch>
        </p:blipFill>
        <p:spPr bwMode="auto">
          <a:xfrm>
            <a:off x="4191000" y="990600"/>
            <a:ext cx="4495800" cy="562545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quarter" idx="1"/>
          </p:nvPr>
        </p:nvSpPr>
        <p:spPr>
          <a:xfrm>
            <a:off x="612648" y="1600200"/>
            <a:ext cx="8153400" cy="2133600"/>
          </a:xfrm>
        </p:spPr>
        <p:txBody>
          <a:bodyPr/>
          <a:lstStyle/>
          <a:p>
            <a:r>
              <a:rPr lang="en-US" dirty="0" smtClean="0"/>
              <a:t>Anatomy – the structure of body parts (also called morphology)</a:t>
            </a:r>
          </a:p>
          <a:p>
            <a:r>
              <a:rPr lang="en-US" dirty="0" smtClean="0"/>
              <a:t>Physiology – the function of body parts; what they do and how they do it</a:t>
            </a:r>
            <a:endParaRPr lang="en-US" dirty="0"/>
          </a:p>
        </p:txBody>
      </p:sp>
      <p:pic>
        <p:nvPicPr>
          <p:cNvPr id="26626" name="Picture 2" descr="https://lh6.googleusercontent.com/pixLtTnt1FbUU9xhd8NbOyki6p2tK2rCl6ByYT2nRR1BuGTWEnirCJSm5PWwobfJ1etqHWOBKUunKqyzo9cXwMMu8JFPP0F38oNmwBsfHKsUlMRD2Dl2l5y4jMg"/>
          <p:cNvPicPr>
            <a:picLocks noChangeAspect="1" noChangeArrowheads="1"/>
          </p:cNvPicPr>
          <p:nvPr/>
        </p:nvPicPr>
        <p:blipFill>
          <a:blip r:embed="rId2" cstate="print"/>
          <a:srcRect/>
          <a:stretch>
            <a:fillRect/>
          </a:stretch>
        </p:blipFill>
        <p:spPr bwMode="auto">
          <a:xfrm>
            <a:off x="4648200" y="3352800"/>
            <a:ext cx="4038600" cy="34163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System</a:t>
            </a:r>
            <a:endParaRPr lang="en-US" dirty="0"/>
          </a:p>
        </p:txBody>
      </p:sp>
      <p:sp>
        <p:nvSpPr>
          <p:cNvPr id="3" name="Content Placeholder 2"/>
          <p:cNvSpPr>
            <a:spLocks noGrp="1"/>
          </p:cNvSpPr>
          <p:nvPr>
            <p:ph sz="quarter" idx="1"/>
          </p:nvPr>
        </p:nvSpPr>
        <p:spPr>
          <a:xfrm>
            <a:off x="612648" y="1600200"/>
            <a:ext cx="8153400" cy="1752600"/>
          </a:xfrm>
        </p:spPr>
        <p:txBody>
          <a:bodyPr>
            <a:normAutofit fontScale="85000" lnSpcReduction="20000"/>
          </a:bodyPr>
          <a:lstStyle/>
          <a:p>
            <a:r>
              <a:rPr lang="en-US" dirty="0" smtClean="0"/>
              <a:t>Includes ductless glands like pituitary, adrenal, thyroid, parathyroid, pancreas, ovaries, testes, thymus, and pineal glands</a:t>
            </a:r>
          </a:p>
          <a:p>
            <a:r>
              <a:rPr lang="en-US" dirty="0" smtClean="0"/>
              <a:t>Functions to secrete hormones and aid in the communication between body parts</a:t>
            </a:r>
            <a:endParaRPr lang="en-US" dirty="0"/>
          </a:p>
        </p:txBody>
      </p:sp>
      <p:pic>
        <p:nvPicPr>
          <p:cNvPr id="50178" name="Picture 2" descr="http://www.nlm.nih.gov/medlineplus/images/endocrinesystem.png"/>
          <p:cNvPicPr>
            <a:picLocks noChangeAspect="1" noChangeArrowheads="1"/>
          </p:cNvPicPr>
          <p:nvPr/>
        </p:nvPicPr>
        <p:blipFill>
          <a:blip r:embed="rId2" cstate="print"/>
          <a:srcRect/>
          <a:stretch>
            <a:fillRect/>
          </a:stretch>
        </p:blipFill>
        <p:spPr bwMode="auto">
          <a:xfrm>
            <a:off x="3962399" y="2895600"/>
            <a:ext cx="4661645" cy="3962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quarter" idx="1"/>
          </p:nvPr>
        </p:nvSpPr>
        <p:spPr>
          <a:xfrm>
            <a:off x="228600" y="1600200"/>
            <a:ext cx="3505200" cy="5257800"/>
          </a:xfrm>
        </p:spPr>
        <p:txBody>
          <a:bodyPr>
            <a:normAutofit fontScale="92500" lnSpcReduction="10000"/>
          </a:bodyPr>
          <a:lstStyle/>
          <a:p>
            <a:r>
              <a:rPr lang="en-US" dirty="0" smtClean="0"/>
              <a:t>Includes the teeth, mouth, pharynx, esophagus, stomach, small and large intestine, liver, gall bladder, and many glands including the pancreas</a:t>
            </a:r>
          </a:p>
          <a:p>
            <a:r>
              <a:rPr lang="en-US" dirty="0" smtClean="0"/>
              <a:t>Functions to breakdown food substances into simpler forms that can be absorbed</a:t>
            </a:r>
            <a:endParaRPr lang="en-US" dirty="0"/>
          </a:p>
        </p:txBody>
      </p:sp>
      <p:pic>
        <p:nvPicPr>
          <p:cNvPr id="51202" name="Picture 2" descr="http://www.ama-assn.org/resources/images/atlas/digestionatlas.gif"/>
          <p:cNvPicPr>
            <a:picLocks noChangeAspect="1" noChangeArrowheads="1"/>
          </p:cNvPicPr>
          <p:nvPr/>
        </p:nvPicPr>
        <p:blipFill>
          <a:blip r:embed="rId2" cstate="print"/>
          <a:srcRect/>
          <a:stretch>
            <a:fillRect/>
          </a:stretch>
        </p:blipFill>
        <p:spPr bwMode="auto">
          <a:xfrm>
            <a:off x="4572000" y="1333500"/>
            <a:ext cx="4191000" cy="55245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sz="quarter" idx="1"/>
          </p:nvPr>
        </p:nvSpPr>
        <p:spPr>
          <a:xfrm>
            <a:off x="762000" y="1600200"/>
            <a:ext cx="3733800" cy="4953000"/>
          </a:xfrm>
        </p:spPr>
        <p:txBody>
          <a:bodyPr>
            <a:normAutofit/>
          </a:bodyPr>
          <a:lstStyle/>
          <a:p>
            <a:r>
              <a:rPr lang="en-US" dirty="0" smtClean="0"/>
              <a:t>Includes the heart, blood vessels, and blood</a:t>
            </a:r>
          </a:p>
          <a:p>
            <a:r>
              <a:rPr lang="en-US" dirty="0" smtClean="0"/>
              <a:t>Functions to transport material throughout the body</a:t>
            </a:r>
            <a:endParaRPr lang="en-US" dirty="0"/>
          </a:p>
        </p:txBody>
      </p:sp>
      <p:pic>
        <p:nvPicPr>
          <p:cNvPr id="52226" name="Picture 2" descr="http://www.uvm.edu/%7Einquiryb/webquest/sp09/cnclark/Circulatory%20system.jpg"/>
          <p:cNvPicPr>
            <a:picLocks noChangeAspect="1" noChangeArrowheads="1"/>
          </p:cNvPicPr>
          <p:nvPr/>
        </p:nvPicPr>
        <p:blipFill>
          <a:blip r:embed="rId2" cstate="print"/>
          <a:srcRect/>
          <a:stretch>
            <a:fillRect/>
          </a:stretch>
        </p:blipFill>
        <p:spPr bwMode="auto">
          <a:xfrm>
            <a:off x="5486400" y="536697"/>
            <a:ext cx="2667000" cy="632130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System</a:t>
            </a:r>
            <a:endParaRPr lang="en-US" dirty="0"/>
          </a:p>
        </p:txBody>
      </p:sp>
      <p:sp>
        <p:nvSpPr>
          <p:cNvPr id="3" name="Content Placeholder 2"/>
          <p:cNvSpPr>
            <a:spLocks noGrp="1"/>
          </p:cNvSpPr>
          <p:nvPr>
            <p:ph sz="quarter" idx="1"/>
          </p:nvPr>
        </p:nvSpPr>
        <p:spPr>
          <a:xfrm>
            <a:off x="457200" y="1600200"/>
            <a:ext cx="3429000" cy="5029200"/>
          </a:xfrm>
        </p:spPr>
        <p:txBody>
          <a:bodyPr>
            <a:normAutofit/>
          </a:bodyPr>
          <a:lstStyle/>
          <a:p>
            <a:r>
              <a:rPr lang="en-US" dirty="0" smtClean="0"/>
              <a:t>Includes lymph nodes</a:t>
            </a:r>
          </a:p>
          <a:p>
            <a:r>
              <a:rPr lang="en-US" dirty="0" smtClean="0"/>
              <a:t>Works with the circulatory system to keep body healthy and fight off infection (immune system)</a:t>
            </a:r>
            <a:endParaRPr lang="en-US" dirty="0"/>
          </a:p>
        </p:txBody>
      </p:sp>
      <p:pic>
        <p:nvPicPr>
          <p:cNvPr id="53252" name="Picture 4" descr="http://i.livescience.com/images/i/000/036/547/i02/shutterstock_108567068.jpg?1360356541"/>
          <p:cNvPicPr>
            <a:picLocks noChangeAspect="1" noChangeArrowheads="1"/>
          </p:cNvPicPr>
          <p:nvPr/>
        </p:nvPicPr>
        <p:blipFill>
          <a:blip r:embed="rId2" cstate="print"/>
          <a:srcRect/>
          <a:stretch>
            <a:fillRect/>
          </a:stretch>
        </p:blipFill>
        <p:spPr bwMode="auto">
          <a:xfrm>
            <a:off x="4267200" y="1295400"/>
            <a:ext cx="3962400" cy="53519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System</a:t>
            </a:r>
            <a:endParaRPr lang="en-US" dirty="0"/>
          </a:p>
        </p:txBody>
      </p:sp>
      <p:sp>
        <p:nvSpPr>
          <p:cNvPr id="3" name="Content Placeholder 2"/>
          <p:cNvSpPr>
            <a:spLocks noGrp="1"/>
          </p:cNvSpPr>
          <p:nvPr>
            <p:ph sz="quarter" idx="1"/>
          </p:nvPr>
        </p:nvSpPr>
        <p:spPr>
          <a:xfrm>
            <a:off x="152400" y="1600200"/>
            <a:ext cx="3733800" cy="4648200"/>
          </a:xfrm>
        </p:spPr>
        <p:txBody>
          <a:bodyPr>
            <a:normAutofit/>
          </a:bodyPr>
          <a:lstStyle/>
          <a:p>
            <a:r>
              <a:rPr lang="en-US" dirty="0" smtClean="0"/>
              <a:t>Includes the kidneys, </a:t>
            </a:r>
            <a:r>
              <a:rPr lang="en-US" dirty="0" err="1" smtClean="0"/>
              <a:t>ureters</a:t>
            </a:r>
            <a:r>
              <a:rPr lang="en-US" dirty="0" smtClean="0"/>
              <a:t>, and bladder</a:t>
            </a:r>
          </a:p>
          <a:p>
            <a:r>
              <a:rPr lang="en-US" dirty="0" smtClean="0"/>
              <a:t>Functions to remove/filter wastes from the blood and helps maintain the body’s water and electrolyte balance</a:t>
            </a:r>
            <a:endParaRPr lang="en-US" dirty="0"/>
          </a:p>
        </p:txBody>
      </p:sp>
      <p:pic>
        <p:nvPicPr>
          <p:cNvPr id="54274" name="Picture 2" descr="http://upload.wikimedia.org/wikipedia/commons/1/18/Illu_urinary_system.jpg"/>
          <p:cNvPicPr>
            <a:picLocks noChangeAspect="1" noChangeArrowheads="1"/>
          </p:cNvPicPr>
          <p:nvPr/>
        </p:nvPicPr>
        <p:blipFill>
          <a:blip r:embed="rId2" cstate="print"/>
          <a:srcRect/>
          <a:stretch>
            <a:fillRect/>
          </a:stretch>
        </p:blipFill>
        <p:spPr bwMode="auto">
          <a:xfrm>
            <a:off x="3962400" y="2057400"/>
            <a:ext cx="4953000" cy="422952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System</a:t>
            </a:r>
            <a:endParaRPr lang="en-US" dirty="0"/>
          </a:p>
        </p:txBody>
      </p:sp>
      <p:sp>
        <p:nvSpPr>
          <p:cNvPr id="3" name="Content Placeholder 2"/>
          <p:cNvSpPr>
            <a:spLocks noGrp="1"/>
          </p:cNvSpPr>
          <p:nvPr>
            <p:ph sz="quarter" idx="1"/>
          </p:nvPr>
        </p:nvSpPr>
        <p:spPr>
          <a:xfrm>
            <a:off x="1447800" y="1600200"/>
            <a:ext cx="3200400" cy="4495800"/>
          </a:xfrm>
        </p:spPr>
        <p:txBody>
          <a:bodyPr>
            <a:normAutofit/>
          </a:bodyPr>
          <a:lstStyle/>
          <a:p>
            <a:r>
              <a:rPr lang="en-US" dirty="0" smtClean="0"/>
              <a:t>Includes reproductive organs like ovaries (females) and testes (males)</a:t>
            </a:r>
          </a:p>
          <a:p>
            <a:r>
              <a:rPr lang="en-US" dirty="0" smtClean="0"/>
              <a:t>Functions to produce special reproductive cells for reproduction</a:t>
            </a:r>
            <a:endParaRPr lang="en-US" dirty="0"/>
          </a:p>
        </p:txBody>
      </p:sp>
      <p:pic>
        <p:nvPicPr>
          <p:cNvPr id="55298" name="Picture 2" descr="http://images.yourdictionary.com/images/70.9.reproductive-system.jpg"/>
          <p:cNvPicPr>
            <a:picLocks noChangeAspect="1" noChangeArrowheads="1"/>
          </p:cNvPicPr>
          <p:nvPr/>
        </p:nvPicPr>
        <p:blipFill>
          <a:blip r:embed="rId2" cstate="print"/>
          <a:srcRect/>
          <a:stretch>
            <a:fillRect/>
          </a:stretch>
        </p:blipFill>
        <p:spPr bwMode="auto">
          <a:xfrm>
            <a:off x="5638800" y="457200"/>
            <a:ext cx="2819400" cy="601716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a:t>
            </a:r>
            <a:endParaRPr lang="en-US" dirty="0"/>
          </a:p>
        </p:txBody>
      </p:sp>
      <p:sp>
        <p:nvSpPr>
          <p:cNvPr id="3" name="Content Placeholder 2"/>
          <p:cNvSpPr>
            <a:spLocks noGrp="1"/>
          </p:cNvSpPr>
          <p:nvPr>
            <p:ph sz="quarter" idx="1"/>
          </p:nvPr>
        </p:nvSpPr>
        <p:spPr>
          <a:xfrm>
            <a:off x="76200" y="1600200"/>
            <a:ext cx="4648200" cy="4495800"/>
          </a:xfrm>
        </p:spPr>
        <p:txBody>
          <a:bodyPr>
            <a:normAutofit/>
          </a:bodyPr>
          <a:lstStyle/>
          <a:p>
            <a:r>
              <a:rPr lang="en-US" dirty="0" smtClean="0"/>
              <a:t>Includes the trachea, lungs, primary and secondary bronchi, bronchioles, and </a:t>
            </a:r>
            <a:r>
              <a:rPr lang="en-US" dirty="0" err="1" smtClean="0"/>
              <a:t>alevoli</a:t>
            </a:r>
            <a:r>
              <a:rPr lang="en-US" dirty="0" smtClean="0"/>
              <a:t> sacs</a:t>
            </a:r>
          </a:p>
          <a:p>
            <a:r>
              <a:rPr lang="en-US" dirty="0" smtClean="0"/>
              <a:t>Functions to allow gas exchange to occur in the body (pick up oxygen and drop off carbon dioxide), and to maintain blood pH</a:t>
            </a:r>
            <a:endParaRPr lang="en-US" dirty="0"/>
          </a:p>
        </p:txBody>
      </p:sp>
      <p:pic>
        <p:nvPicPr>
          <p:cNvPr id="1030" name="Picture 6" descr="http://www.online-sciences.com/wp-content/uploads/2014/12/respiratory-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5211370" cy="496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36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Anatomical Terminology</a:t>
            </a:r>
            <a:endParaRPr lang="en-US" dirty="0"/>
          </a:p>
        </p:txBody>
      </p:sp>
      <p:sp>
        <p:nvSpPr>
          <p:cNvPr id="3" name="Content Placeholder 2"/>
          <p:cNvSpPr>
            <a:spLocks noGrp="1"/>
          </p:cNvSpPr>
          <p:nvPr>
            <p:ph sz="quarter" idx="1"/>
          </p:nvPr>
        </p:nvSpPr>
        <p:spPr>
          <a:xfrm>
            <a:off x="304800" y="1600200"/>
            <a:ext cx="4724400" cy="5257800"/>
          </a:xfrm>
        </p:spPr>
        <p:txBody>
          <a:bodyPr>
            <a:normAutofit fontScale="77500" lnSpcReduction="20000"/>
          </a:bodyPr>
          <a:lstStyle/>
          <a:p>
            <a:r>
              <a:rPr lang="en-US" dirty="0" smtClean="0"/>
              <a:t>Anatomical Position – standing erect, </a:t>
            </a:r>
          </a:p>
          <a:p>
            <a:pPr>
              <a:buNone/>
            </a:pPr>
            <a:r>
              <a:rPr lang="en-US" dirty="0" smtClean="0"/>
              <a:t>facing forward, arms at side, palms </a:t>
            </a:r>
          </a:p>
          <a:p>
            <a:pPr>
              <a:buNone/>
            </a:pPr>
            <a:r>
              <a:rPr lang="en-US" dirty="0" smtClean="0"/>
              <a:t>facing forward</a:t>
            </a:r>
          </a:p>
          <a:p>
            <a:r>
              <a:rPr lang="en-US" dirty="0" smtClean="0"/>
              <a:t>*Study and learn the following terms:</a:t>
            </a:r>
          </a:p>
          <a:p>
            <a:r>
              <a:rPr lang="en-US" dirty="0" smtClean="0"/>
              <a:t>1. Superior</a:t>
            </a:r>
          </a:p>
          <a:p>
            <a:r>
              <a:rPr lang="en-US" dirty="0" smtClean="0"/>
              <a:t>2. Inferior</a:t>
            </a:r>
          </a:p>
          <a:p>
            <a:r>
              <a:rPr lang="en-US" dirty="0" smtClean="0"/>
              <a:t>3. Anterior</a:t>
            </a:r>
          </a:p>
          <a:p>
            <a:r>
              <a:rPr lang="en-US" dirty="0" smtClean="0"/>
              <a:t>4. Posterior</a:t>
            </a:r>
          </a:p>
          <a:p>
            <a:r>
              <a:rPr lang="en-US" dirty="0" smtClean="0"/>
              <a:t>5. Medial</a:t>
            </a:r>
          </a:p>
          <a:p>
            <a:r>
              <a:rPr lang="en-US" dirty="0" smtClean="0"/>
              <a:t>6. Lateral</a:t>
            </a:r>
          </a:p>
          <a:p>
            <a:r>
              <a:rPr lang="en-US" dirty="0" smtClean="0"/>
              <a:t>7. Proximal</a:t>
            </a:r>
          </a:p>
          <a:p>
            <a:r>
              <a:rPr lang="en-US" dirty="0" smtClean="0"/>
              <a:t>8. Distal</a:t>
            </a:r>
          </a:p>
          <a:p>
            <a:r>
              <a:rPr lang="en-US" dirty="0" smtClean="0"/>
              <a:t>9. Superficial </a:t>
            </a:r>
          </a:p>
          <a:p>
            <a:r>
              <a:rPr lang="en-US" dirty="0" smtClean="0"/>
              <a:t>10.  Deep</a:t>
            </a:r>
            <a:endParaRPr lang="en-US" dirty="0"/>
          </a:p>
        </p:txBody>
      </p:sp>
      <p:pic>
        <p:nvPicPr>
          <p:cNvPr id="5" name="irc_mi" descr="http://teachmeanatomy.info/wp-content/uploads/2013/02/anatomical-terms-of-location.png?2fb293"/>
          <p:cNvPicPr/>
          <p:nvPr/>
        </p:nvPicPr>
        <p:blipFill>
          <a:blip r:embed="rId2" cstate="print"/>
          <a:srcRect/>
          <a:stretch>
            <a:fillRect/>
          </a:stretch>
        </p:blipFill>
        <p:spPr bwMode="auto">
          <a:xfrm>
            <a:off x="5115446" y="1143000"/>
            <a:ext cx="4028554" cy="5486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Planes of the Body</a:t>
            </a:r>
            <a:endParaRPr lang="en-US" dirty="0"/>
          </a:p>
        </p:txBody>
      </p:sp>
      <p:pic>
        <p:nvPicPr>
          <p:cNvPr id="43010" name="Picture 2" descr="https://lh6.googleusercontent.com/kJEhIE6692-S1KkjffeYnFhXcbdUH7Ul0nZXyl8B7Fwj6s883NpGWJGwcQwB6FS3MxP0xrWiN_S7wxt26VkLbcMFwC2Q95qjGbMwvbmJmiWqsEwXENx4UiONECs"/>
          <p:cNvPicPr>
            <a:picLocks noChangeAspect="1" noChangeArrowheads="1"/>
          </p:cNvPicPr>
          <p:nvPr/>
        </p:nvPicPr>
        <p:blipFill>
          <a:blip r:embed="rId2" cstate="print"/>
          <a:srcRect/>
          <a:stretch>
            <a:fillRect/>
          </a:stretch>
        </p:blipFill>
        <p:spPr bwMode="auto">
          <a:xfrm>
            <a:off x="381000" y="1905000"/>
            <a:ext cx="3491667" cy="5257800"/>
          </a:xfrm>
          <a:prstGeom prst="rect">
            <a:avLst/>
          </a:prstGeom>
          <a:noFill/>
        </p:spPr>
      </p:pic>
      <p:pic>
        <p:nvPicPr>
          <p:cNvPr id="43014" name="Picture 6" descr="http://o.quizlet.com/oGLSdEc1ef19CGkc952iCw_m.jpg"/>
          <p:cNvPicPr>
            <a:picLocks noChangeAspect="1" noChangeArrowheads="1"/>
          </p:cNvPicPr>
          <p:nvPr/>
        </p:nvPicPr>
        <p:blipFill>
          <a:blip r:embed="rId3" cstate="print"/>
          <a:srcRect/>
          <a:stretch>
            <a:fillRect/>
          </a:stretch>
        </p:blipFill>
        <p:spPr bwMode="auto">
          <a:xfrm>
            <a:off x="4572000" y="2286000"/>
            <a:ext cx="4419600" cy="3296287"/>
          </a:xfrm>
          <a:prstGeom prst="rect">
            <a:avLst/>
          </a:prstGeom>
          <a:noFill/>
        </p:spPr>
      </p:pic>
      <p:sp>
        <p:nvSpPr>
          <p:cNvPr id="8" name="TextBox 7"/>
          <p:cNvSpPr txBox="1"/>
          <p:nvPr/>
        </p:nvSpPr>
        <p:spPr>
          <a:xfrm>
            <a:off x="4648200" y="5562600"/>
            <a:ext cx="3935436" cy="923330"/>
          </a:xfrm>
          <a:prstGeom prst="rect">
            <a:avLst/>
          </a:prstGeom>
          <a:noFill/>
        </p:spPr>
        <p:txBody>
          <a:bodyPr wrap="square" rtlCol="0">
            <a:spAutoFit/>
          </a:bodyPr>
          <a:lstStyle/>
          <a:p>
            <a:pPr algn="ctr"/>
            <a:r>
              <a:rPr lang="en-US" dirty="0" smtClean="0"/>
              <a:t>*</a:t>
            </a:r>
            <a:r>
              <a:rPr lang="en-US" b="1" dirty="0" smtClean="0"/>
              <a:t>Notice the difference in body planes for a four-legged animal versus a bipedal human </a:t>
            </a:r>
            <a:endParaRPr lang="en-US" b="1" dirty="0"/>
          </a:p>
        </p:txBody>
      </p:sp>
      <p:sp>
        <p:nvSpPr>
          <p:cNvPr id="6" name="TextBox 5"/>
          <p:cNvSpPr txBox="1"/>
          <p:nvPr/>
        </p:nvSpPr>
        <p:spPr>
          <a:xfrm>
            <a:off x="3048000" y="4419600"/>
            <a:ext cx="1295400" cy="369332"/>
          </a:xfrm>
          <a:prstGeom prst="rect">
            <a:avLst/>
          </a:prstGeom>
          <a:noFill/>
        </p:spPr>
        <p:txBody>
          <a:bodyPr wrap="square" rtlCol="0">
            <a:spAutoFit/>
          </a:bodyPr>
          <a:lstStyle/>
          <a:p>
            <a:r>
              <a:rPr lang="en-US" b="1" dirty="0" smtClean="0"/>
              <a:t>Transverse/</a:t>
            </a:r>
            <a:endParaRPr lang="en-US" b="1" dirty="0"/>
          </a:p>
        </p:txBody>
      </p:sp>
      <p:sp>
        <p:nvSpPr>
          <p:cNvPr id="7" name="TextBox 6"/>
          <p:cNvSpPr txBox="1"/>
          <p:nvPr/>
        </p:nvSpPr>
        <p:spPr>
          <a:xfrm>
            <a:off x="457200" y="1524000"/>
            <a:ext cx="1066800" cy="369332"/>
          </a:xfrm>
          <a:prstGeom prst="rect">
            <a:avLst/>
          </a:prstGeom>
          <a:noFill/>
        </p:spPr>
        <p:txBody>
          <a:bodyPr wrap="square" rtlCol="0">
            <a:spAutoFit/>
          </a:bodyPr>
          <a:lstStyle/>
          <a:p>
            <a:r>
              <a:rPr lang="en-US" b="1" dirty="0" smtClean="0"/>
              <a:t>Frontal/</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Regions by Name</a:t>
            </a:r>
            <a:endParaRPr lang="en-US" dirty="0"/>
          </a:p>
        </p:txBody>
      </p:sp>
      <p:pic>
        <p:nvPicPr>
          <p:cNvPr id="44042" name="Picture 10" descr="http://bennerbiology.weebly.com/uploads/2/8/8/9/2889914/body_regions.jpg"/>
          <p:cNvPicPr>
            <a:picLocks noChangeAspect="1" noChangeArrowheads="1"/>
          </p:cNvPicPr>
          <p:nvPr/>
        </p:nvPicPr>
        <p:blipFill>
          <a:blip r:embed="rId2" cstate="print"/>
          <a:srcRect/>
          <a:stretch>
            <a:fillRect/>
          </a:stretch>
        </p:blipFill>
        <p:spPr bwMode="auto">
          <a:xfrm>
            <a:off x="990600" y="1125435"/>
            <a:ext cx="7162800" cy="57325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Life…</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92500" lnSpcReduction="10000"/>
          </a:bodyPr>
          <a:lstStyle/>
          <a:p>
            <a:r>
              <a:rPr lang="en-US" dirty="0" smtClean="0"/>
              <a:t>(1) Movement – self initiated change in position; the motion of internal parts</a:t>
            </a:r>
          </a:p>
          <a:p>
            <a:r>
              <a:rPr lang="en-US" dirty="0" smtClean="0"/>
              <a:t>(2) Responsiveness (irritability) – ability to sense changes within, or around the organism and react to them</a:t>
            </a:r>
          </a:p>
          <a:p>
            <a:r>
              <a:rPr lang="en-US" dirty="0" smtClean="0"/>
              <a:t>(3) Growth -  increase in body size</a:t>
            </a:r>
          </a:p>
          <a:p>
            <a:r>
              <a:rPr lang="en-US" dirty="0" smtClean="0"/>
              <a:t>(4) Reproduction – Parents produce offspring/ producing new individuals</a:t>
            </a:r>
          </a:p>
          <a:p>
            <a:r>
              <a:rPr lang="en-US" dirty="0" smtClean="0"/>
              <a:t>(5) Respiration – Obtaining oxygen (O</a:t>
            </a:r>
            <a:r>
              <a:rPr lang="en-US" baseline="-25000" dirty="0" smtClean="0"/>
              <a:t>2</a:t>
            </a:r>
            <a:r>
              <a:rPr lang="en-US" dirty="0" smtClean="0"/>
              <a:t>), using it to release energy from food substances, and getting rid of wastes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sp>
        <p:nvSpPr>
          <p:cNvPr id="3" name="Content Placeholder 2"/>
          <p:cNvSpPr>
            <a:spLocks noGrp="1"/>
          </p:cNvSpPr>
          <p:nvPr>
            <p:ph sz="quarter" idx="1"/>
          </p:nvPr>
        </p:nvSpPr>
        <p:spPr/>
        <p:txBody>
          <a:bodyPr/>
          <a:lstStyle/>
          <a:p>
            <a:r>
              <a:rPr lang="en-US" dirty="0" smtClean="0"/>
              <a:t>Homeostasis describes the body’s ability to maintain relatively stable internal conditions even though the outside world is constantly changing</a:t>
            </a:r>
          </a:p>
          <a:p>
            <a:r>
              <a:rPr lang="en-US" dirty="0" smtClean="0"/>
              <a:t>It indicates a </a:t>
            </a:r>
            <a:r>
              <a:rPr lang="en-US" i="1" dirty="0" smtClean="0"/>
              <a:t>dynamic</a:t>
            </a:r>
            <a:r>
              <a:rPr lang="en-US" dirty="0" smtClean="0"/>
              <a:t> state of equilibrium, or a balance where internal conditions change and vary within narrow limits</a:t>
            </a:r>
          </a:p>
          <a:p>
            <a:r>
              <a:rPr lang="en-US" dirty="0" smtClean="0"/>
              <a:t>Every organ system works to maintain equilibrium inside the body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a:t>
            </a:r>
            <a:endParaRPr lang="en-US" dirty="0"/>
          </a:p>
        </p:txBody>
      </p:sp>
      <p:sp>
        <p:nvSpPr>
          <p:cNvPr id="3" name="Content Placeholder 2"/>
          <p:cNvSpPr>
            <a:spLocks noGrp="1"/>
          </p:cNvSpPr>
          <p:nvPr>
            <p:ph sz="quarter" idx="1"/>
          </p:nvPr>
        </p:nvSpPr>
        <p:spPr>
          <a:xfrm>
            <a:off x="381000" y="1828800"/>
            <a:ext cx="3121152" cy="4495800"/>
          </a:xfrm>
        </p:spPr>
        <p:txBody>
          <a:bodyPr/>
          <a:lstStyle/>
          <a:p>
            <a:r>
              <a:rPr lang="en-US" dirty="0" smtClean="0"/>
              <a:t>At least three components exist for homeostatic control center:</a:t>
            </a:r>
          </a:p>
          <a:p>
            <a:r>
              <a:rPr lang="en-US" dirty="0" smtClean="0"/>
              <a:t>(1) Receptor</a:t>
            </a:r>
          </a:p>
          <a:p>
            <a:r>
              <a:rPr lang="en-US" dirty="0" smtClean="0"/>
              <a:t>(2) Control center</a:t>
            </a:r>
          </a:p>
          <a:p>
            <a:r>
              <a:rPr lang="en-US" dirty="0" smtClean="0"/>
              <a:t>(3) </a:t>
            </a:r>
            <a:r>
              <a:rPr lang="en-US" dirty="0" err="1" smtClean="0"/>
              <a:t>Effector</a:t>
            </a:r>
            <a:endParaRPr lang="en-US" dirty="0"/>
          </a:p>
        </p:txBody>
      </p:sp>
      <p:pic>
        <p:nvPicPr>
          <p:cNvPr id="1028" name="Picture 4" descr="http://biobook.nerinxhs.org/bb/systems/endocrinology/feedback.png"/>
          <p:cNvPicPr>
            <a:picLocks noChangeAspect="1" noChangeArrowheads="1"/>
          </p:cNvPicPr>
          <p:nvPr/>
        </p:nvPicPr>
        <p:blipFill>
          <a:blip r:embed="rId2" cstate="print"/>
          <a:srcRect/>
          <a:stretch>
            <a:fillRect/>
          </a:stretch>
        </p:blipFill>
        <p:spPr bwMode="auto">
          <a:xfrm>
            <a:off x="3514725" y="1905000"/>
            <a:ext cx="5629275" cy="4343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Homeostasis: Receptor</a:t>
            </a:r>
            <a:endParaRPr lang="en-US" dirty="0"/>
          </a:p>
        </p:txBody>
      </p:sp>
      <p:sp>
        <p:nvSpPr>
          <p:cNvPr id="3" name="Content Placeholder 2"/>
          <p:cNvSpPr>
            <a:spLocks noGrp="1"/>
          </p:cNvSpPr>
          <p:nvPr>
            <p:ph sz="quarter" idx="1"/>
          </p:nvPr>
        </p:nvSpPr>
        <p:spPr/>
        <p:txBody>
          <a:bodyPr/>
          <a:lstStyle/>
          <a:p>
            <a:r>
              <a:rPr lang="en-US" dirty="0" smtClean="0"/>
              <a:t>The receptor is some type of sensor that monitors and responds to changes in the environment (stimulus)</a:t>
            </a:r>
          </a:p>
          <a:p>
            <a:r>
              <a:rPr lang="en-US" dirty="0" smtClean="0"/>
              <a:t>The receptor responds to the stimulus by sending information </a:t>
            </a:r>
            <a:r>
              <a:rPr lang="en-US" dirty="0" smtClean="0"/>
              <a:t>(called input) to </a:t>
            </a:r>
            <a:r>
              <a:rPr lang="en-US" dirty="0" smtClean="0"/>
              <a:t>the control center (brain)</a:t>
            </a:r>
          </a:p>
          <a:p>
            <a:r>
              <a:rPr lang="en-US" dirty="0" smtClean="0"/>
              <a:t>Examples of receptors can include: temperature receptors in the skin, glands in the endocrine system, pain receptors, nerves, etc</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Center</a:t>
            </a:r>
            <a:endParaRPr lang="en-US" dirty="0"/>
          </a:p>
        </p:txBody>
      </p:sp>
      <p:sp>
        <p:nvSpPr>
          <p:cNvPr id="3" name="Content Placeholder 2"/>
          <p:cNvSpPr>
            <a:spLocks noGrp="1"/>
          </p:cNvSpPr>
          <p:nvPr>
            <p:ph sz="quarter" idx="1"/>
          </p:nvPr>
        </p:nvSpPr>
        <p:spPr>
          <a:xfrm>
            <a:off x="0" y="1524000"/>
            <a:ext cx="3581400" cy="5029200"/>
          </a:xfrm>
        </p:spPr>
        <p:txBody>
          <a:bodyPr>
            <a:normAutofit fontScale="92500" lnSpcReduction="10000"/>
          </a:bodyPr>
          <a:lstStyle/>
          <a:p>
            <a:r>
              <a:rPr lang="en-US" dirty="0" smtClean="0"/>
              <a:t>The control center (brain) determines the set point or level that a variable must be maintained at</a:t>
            </a:r>
          </a:p>
          <a:p>
            <a:r>
              <a:rPr lang="en-US" dirty="0" smtClean="0"/>
              <a:t>The control center analyzes the information it receives from the receptors and then determines the appropriate response or course of action</a:t>
            </a:r>
            <a:endParaRPr lang="en-US" dirty="0"/>
          </a:p>
        </p:txBody>
      </p:sp>
      <p:pic>
        <p:nvPicPr>
          <p:cNvPr id="46086" name="Picture 6" descr="Inputs to the control center"/>
          <p:cNvPicPr>
            <a:picLocks noChangeAspect="1" noChangeArrowheads="1"/>
          </p:cNvPicPr>
          <p:nvPr/>
        </p:nvPicPr>
        <p:blipFill>
          <a:blip r:embed="rId2" cstate="print"/>
          <a:srcRect/>
          <a:stretch>
            <a:fillRect/>
          </a:stretch>
        </p:blipFill>
        <p:spPr bwMode="auto">
          <a:xfrm>
            <a:off x="3684652" y="1676400"/>
            <a:ext cx="5459348" cy="444559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Effector</a:t>
            </a:r>
            <a:endParaRPr lang="en-US" dirty="0"/>
          </a:p>
        </p:txBody>
      </p:sp>
      <p:sp>
        <p:nvSpPr>
          <p:cNvPr id="3" name="Content Placeholder 2"/>
          <p:cNvSpPr>
            <a:spLocks noGrp="1"/>
          </p:cNvSpPr>
          <p:nvPr>
            <p:ph sz="quarter" idx="1"/>
          </p:nvPr>
        </p:nvSpPr>
        <p:spPr>
          <a:xfrm>
            <a:off x="304800" y="1600200"/>
            <a:ext cx="8382000" cy="5257800"/>
          </a:xfrm>
        </p:spPr>
        <p:txBody>
          <a:bodyPr>
            <a:normAutofit/>
          </a:bodyPr>
          <a:lstStyle/>
          <a:p>
            <a:pPr algn="just"/>
            <a:r>
              <a:rPr lang="en-US" dirty="0" smtClean="0"/>
              <a:t>The effector provides the means for the control center’s response to the stimulus.  </a:t>
            </a:r>
            <a:r>
              <a:rPr lang="en-US" dirty="0" smtClean="0"/>
              <a:t>It sends information from the control center (called output) and produces a response called an effect. The </a:t>
            </a:r>
            <a:r>
              <a:rPr lang="en-US" dirty="0" smtClean="0"/>
              <a:t>results of the response then feedback to influence the stimulus by either depressing it (</a:t>
            </a:r>
            <a:r>
              <a:rPr lang="en-US" i="1" u="sng" dirty="0" smtClean="0"/>
              <a:t>negative feedback</a:t>
            </a:r>
            <a:r>
              <a:rPr lang="en-US" dirty="0" smtClean="0"/>
              <a:t>) so that the entire mechanism is shut off, or enhancing it (</a:t>
            </a:r>
            <a:r>
              <a:rPr lang="en-US" i="1" u="sng" dirty="0" smtClean="0"/>
              <a:t>positive feedback</a:t>
            </a:r>
            <a:r>
              <a:rPr lang="en-US" dirty="0" smtClean="0"/>
              <a:t>) so that the reaction occurs at an even faster rate.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Systems</a:t>
            </a:r>
            <a:endParaRPr lang="en-US" dirty="0"/>
          </a:p>
        </p:txBody>
      </p:sp>
      <p:sp>
        <p:nvSpPr>
          <p:cNvPr id="3" name="Content Placeholder 2"/>
          <p:cNvSpPr>
            <a:spLocks noGrp="1"/>
          </p:cNvSpPr>
          <p:nvPr>
            <p:ph sz="quarter" idx="1"/>
          </p:nvPr>
        </p:nvSpPr>
        <p:spPr>
          <a:xfrm>
            <a:off x="304800" y="1600200"/>
            <a:ext cx="8461248" cy="4191000"/>
          </a:xfrm>
        </p:spPr>
        <p:txBody>
          <a:bodyPr>
            <a:normAutofit fontScale="92500" lnSpcReduction="10000"/>
          </a:bodyPr>
          <a:lstStyle/>
          <a:p>
            <a:r>
              <a:rPr lang="en-US" dirty="0" smtClean="0"/>
              <a:t>Most homeostatic control mechanisms are </a:t>
            </a:r>
            <a:r>
              <a:rPr lang="en-US" b="1" i="1" dirty="0" smtClean="0"/>
              <a:t>negative feedback</a:t>
            </a:r>
            <a:r>
              <a:rPr lang="en-US" dirty="0" smtClean="0"/>
              <a:t> systems!</a:t>
            </a:r>
          </a:p>
          <a:p>
            <a:r>
              <a:rPr lang="en-US" dirty="0" smtClean="0"/>
              <a:t>EX: Your home heating system.  If the thermostat is set at 68°F, the heating system will be turned ON when the house temperature drops below that setting.  As it produces heat, the air is warmed.  When the temperature goes back up to 68°F or slightly higher, the thermostat sends a signal to turn the furnace off.</a:t>
            </a:r>
          </a:p>
          <a:p>
            <a:r>
              <a:rPr lang="en-US" dirty="0" smtClean="0"/>
              <a:t>What is the receptor in this example?  The control center?  The </a:t>
            </a:r>
            <a:r>
              <a:rPr lang="en-US" dirty="0" err="1" smtClean="0"/>
              <a:t>effector</a:t>
            </a:r>
            <a:r>
              <a:rPr lang="en-US" dirty="0" smtClean="0"/>
              <a:t>?</a:t>
            </a:r>
          </a:p>
        </p:txBody>
      </p:sp>
      <p:sp>
        <p:nvSpPr>
          <p:cNvPr id="5" name="Rectangle 4"/>
          <p:cNvSpPr/>
          <p:nvPr/>
        </p:nvSpPr>
        <p:spPr>
          <a:xfrm>
            <a:off x="609600" y="5562600"/>
            <a:ext cx="7924800" cy="923330"/>
          </a:xfrm>
          <a:prstGeom prst="rect">
            <a:avLst/>
          </a:prstGeom>
        </p:spPr>
        <p:txBody>
          <a:bodyPr wrap="square">
            <a:spAutoFit/>
          </a:bodyPr>
          <a:lstStyle/>
          <a:p>
            <a:pPr algn="ctr"/>
            <a:r>
              <a:rPr lang="en-US" sz="2700" dirty="0" smtClean="0">
                <a:solidFill>
                  <a:srgbClr val="FF0000"/>
                </a:solidFill>
              </a:rPr>
              <a:t>Receptor: Thermostat; Control center: Thermostat; Effector: </a:t>
            </a:r>
            <a:r>
              <a:rPr lang="en-US" sz="2700" dirty="0" smtClean="0">
                <a:solidFill>
                  <a:srgbClr val="FF0000"/>
                </a:solidFill>
              </a:rPr>
              <a:t>furnace </a:t>
            </a:r>
            <a:endParaRPr lang="en-US" sz="27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14400" y="152400"/>
            <a:ext cx="7772400" cy="1143000"/>
          </a:xfrm>
          <a:prstGeom prst="rect">
            <a:avLst/>
          </a:prstGeom>
        </p:spPr>
        <p:txBody>
          <a:bodyPr vert="horz" anchor="ctr">
            <a:normAutofit fontScale="9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smtClean="0"/>
              <a:t>An Example of Negative Feedback…</a:t>
            </a:r>
            <a:endParaRPr lang="en-US" dirty="0" smtClean="0"/>
          </a:p>
        </p:txBody>
      </p:sp>
      <p:sp>
        <p:nvSpPr>
          <p:cNvPr id="5" name="Rectangle 3"/>
          <p:cNvSpPr txBox="1">
            <a:spLocks noChangeArrowheads="1"/>
          </p:cNvSpPr>
          <p:nvPr/>
        </p:nvSpPr>
        <p:spPr>
          <a:xfrm>
            <a:off x="685800" y="1752600"/>
            <a:ext cx="7772400" cy="4114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90000"/>
              </a:lnSpc>
            </a:pPr>
            <a:r>
              <a:rPr lang="en-US" sz="2800" smtClean="0"/>
              <a:t>Homeostasis of Blood Pressure is an example of Negative Feedback.</a:t>
            </a:r>
          </a:p>
          <a:p>
            <a:pPr>
              <a:lnSpc>
                <a:spcPct val="90000"/>
              </a:lnSpc>
            </a:pPr>
            <a:r>
              <a:rPr lang="en-US" sz="2800" smtClean="0"/>
              <a:t>If a stimulus (such as stress) causes blood pressure (controlled condition) to rise, pressure sensitive nerve cells (receptors) in certain arteries send impulses (input) to the brain (control center).  </a:t>
            </a:r>
          </a:p>
          <a:p>
            <a:pPr>
              <a:lnSpc>
                <a:spcPct val="90000"/>
              </a:lnSpc>
            </a:pPr>
            <a:r>
              <a:rPr lang="en-US" sz="2800" smtClean="0"/>
              <a:t>The brain sends impulses (output) to the heart (effector) which causes the heart rate to decrease (response) and the return of normal blood pressure and thus, restoration of homeostasis.</a:t>
            </a:r>
            <a:endParaRPr lang="en-US" sz="2800" dirty="0" smtClean="0"/>
          </a:p>
        </p:txBody>
      </p:sp>
    </p:spTree>
    <p:extLst>
      <p:ext uri="{BB962C8B-B14F-4D97-AF65-F5344CB8AC3E}">
        <p14:creationId xmlns:p14="http://schemas.microsoft.com/office/powerpoint/2010/main" val="194903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00200"/>
            <a:ext cx="3810000" cy="5105400"/>
          </a:xfrm>
        </p:spPr>
        <p:txBody>
          <a:bodyPr>
            <a:normAutofit fontScale="92500" lnSpcReduction="10000"/>
          </a:bodyPr>
          <a:lstStyle/>
          <a:p>
            <a:r>
              <a:rPr lang="en-US" dirty="0" smtClean="0"/>
              <a:t>Because they tend to increase the stimulus and push the levels that a variable must be maintained at farther, positive feedback systems are much more rare.  </a:t>
            </a:r>
          </a:p>
          <a:p>
            <a:r>
              <a:rPr lang="en-US" dirty="0" smtClean="0"/>
              <a:t>Usually occur infrequently and do not require continuous adjustments</a:t>
            </a:r>
          </a:p>
          <a:p>
            <a:r>
              <a:rPr lang="en-US" dirty="0" smtClean="0"/>
              <a:t>EX: Birth</a:t>
            </a:r>
            <a:endParaRPr lang="en-US" dirty="0"/>
          </a:p>
        </p:txBody>
      </p:sp>
      <p:pic>
        <p:nvPicPr>
          <p:cNvPr id="1026" name="Picture 2" descr="http://cnx.org/content/m44733/latest/Figure_33_03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5035781" cy="4724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914400" y="152400"/>
            <a:ext cx="7772400" cy="1143000"/>
          </a:xfrm>
          <a:prstGeom prst="rect">
            <a:avLst/>
          </a:prstGeom>
        </p:spPr>
        <p:txBody>
          <a:bodyPr vert="horz" anchor="ctr">
            <a:normAutofit fontScale="92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smtClean="0"/>
              <a:t>An Example of Positive Feedback…</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Homeostatic Imbalance</a:t>
            </a:r>
            <a:endParaRPr lang="en-US" dirty="0"/>
          </a:p>
        </p:txBody>
      </p:sp>
      <p:sp>
        <p:nvSpPr>
          <p:cNvPr id="3" name="Content Placeholder 2"/>
          <p:cNvSpPr>
            <a:spLocks noGrp="1"/>
          </p:cNvSpPr>
          <p:nvPr>
            <p:ph sz="quarter" idx="1"/>
          </p:nvPr>
        </p:nvSpPr>
        <p:spPr/>
        <p:txBody>
          <a:bodyPr/>
          <a:lstStyle/>
          <a:p>
            <a:r>
              <a:rPr lang="en-US" dirty="0" smtClean="0"/>
              <a:t>Homeostasis is crucial for good health!  In fact, it is so important, that we consider diseases to occur as a result of homeostatic imbalance.</a:t>
            </a:r>
          </a:p>
          <a:p>
            <a:r>
              <a:rPr lang="en-US" dirty="0" smtClean="0"/>
              <a:t>As we age, our organs become less efficient and our internal environments become less stable.  These events make us more susceptible to disease.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Medicine</a:t>
            </a:r>
            <a:endParaRPr lang="en-US" dirty="0"/>
          </a:p>
        </p:txBody>
      </p:sp>
      <p:sp>
        <p:nvSpPr>
          <p:cNvPr id="3" name="Content Placeholder 2"/>
          <p:cNvSpPr>
            <a:spLocks noGrp="1"/>
          </p:cNvSpPr>
          <p:nvPr>
            <p:ph sz="quarter" idx="1"/>
          </p:nvPr>
        </p:nvSpPr>
        <p:spPr>
          <a:xfrm>
            <a:off x="152400" y="1600200"/>
            <a:ext cx="6248400" cy="2133600"/>
          </a:xfrm>
        </p:spPr>
        <p:txBody>
          <a:bodyPr>
            <a:normAutofit/>
          </a:bodyPr>
          <a:lstStyle/>
          <a:p>
            <a:r>
              <a:rPr lang="en-US" dirty="0" smtClean="0"/>
              <a:t>There are tons of careers, some of them only require a short term of training.  What are your goals?</a:t>
            </a:r>
          </a:p>
          <a:p>
            <a:r>
              <a:rPr lang="en-US" smtClean="0"/>
              <a:t>Medical </a:t>
            </a:r>
            <a:r>
              <a:rPr lang="en-US" dirty="0" smtClean="0"/>
              <a:t>and </a:t>
            </a:r>
            <a:r>
              <a:rPr lang="en-US" smtClean="0"/>
              <a:t>Applied Science sheet</a:t>
            </a:r>
            <a:endParaRPr lang="en-US" dirty="0"/>
          </a:p>
        </p:txBody>
      </p:sp>
      <p:pic>
        <p:nvPicPr>
          <p:cNvPr id="45060" name="Picture 4" descr="https://encrypted-tbn1.gstatic.com/images?q=tbn:ANd9GcRd-GfCKPYzI0jIGFmLqDtVW_3xARw14X9IbMLEfsxiTbz5B3nx"/>
          <p:cNvPicPr>
            <a:picLocks noChangeAspect="1" noChangeArrowheads="1"/>
          </p:cNvPicPr>
          <p:nvPr/>
        </p:nvPicPr>
        <p:blipFill>
          <a:blip r:embed="rId2" cstate="print"/>
          <a:srcRect/>
          <a:stretch>
            <a:fillRect/>
          </a:stretch>
        </p:blipFill>
        <p:spPr bwMode="auto">
          <a:xfrm>
            <a:off x="228600" y="3600450"/>
            <a:ext cx="2524125" cy="3257550"/>
          </a:xfrm>
          <a:prstGeom prst="rect">
            <a:avLst/>
          </a:prstGeom>
          <a:noFill/>
        </p:spPr>
      </p:pic>
      <p:pic>
        <p:nvPicPr>
          <p:cNvPr id="45062" name="Picture 6" descr="http://blog.timesunion.com/mdtobe/qualities-of-a-successful-surgeon/files/2011/02/heart-surgeon-image.jpg"/>
          <p:cNvPicPr>
            <a:picLocks noChangeAspect="1" noChangeArrowheads="1"/>
          </p:cNvPicPr>
          <p:nvPr/>
        </p:nvPicPr>
        <p:blipFill>
          <a:blip r:embed="rId3" cstate="print"/>
          <a:srcRect/>
          <a:stretch>
            <a:fillRect/>
          </a:stretch>
        </p:blipFill>
        <p:spPr bwMode="auto">
          <a:xfrm>
            <a:off x="6324600" y="2667000"/>
            <a:ext cx="2667000" cy="4010026"/>
          </a:xfrm>
          <a:prstGeom prst="rect">
            <a:avLst/>
          </a:prstGeom>
          <a:noFill/>
        </p:spPr>
      </p:pic>
      <p:pic>
        <p:nvPicPr>
          <p:cNvPr id="45064" name="Picture 8" descr="https://encrypted-tbn0.gstatic.com/images?q=tbn:ANd9GcSx29qCmeVH0JwH6RXaqHbF5YiZeV0nLEzgzEMJG3k2tQ9oEyTB"/>
          <p:cNvPicPr>
            <a:picLocks noChangeAspect="1" noChangeArrowheads="1"/>
          </p:cNvPicPr>
          <p:nvPr/>
        </p:nvPicPr>
        <p:blipFill>
          <a:blip r:embed="rId4" cstate="print"/>
          <a:srcRect/>
          <a:stretch>
            <a:fillRect/>
          </a:stretch>
        </p:blipFill>
        <p:spPr bwMode="auto">
          <a:xfrm>
            <a:off x="3048000" y="3581400"/>
            <a:ext cx="2952750" cy="25812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Processes</a:t>
            </a:r>
            <a:endParaRPr lang="en-US" dirty="0"/>
          </a:p>
        </p:txBody>
      </p:sp>
      <p:sp>
        <p:nvSpPr>
          <p:cNvPr id="3" name="Content Placeholder 2"/>
          <p:cNvSpPr>
            <a:spLocks noGrp="1"/>
          </p:cNvSpPr>
          <p:nvPr>
            <p:ph sz="quarter" idx="1"/>
          </p:nvPr>
        </p:nvSpPr>
        <p:spPr>
          <a:xfrm>
            <a:off x="612648" y="1600200"/>
            <a:ext cx="8153400" cy="5181600"/>
          </a:xfrm>
        </p:spPr>
        <p:txBody>
          <a:bodyPr>
            <a:normAutofit lnSpcReduction="10000"/>
          </a:bodyPr>
          <a:lstStyle/>
          <a:p>
            <a:r>
              <a:rPr lang="en-US" dirty="0" smtClean="0"/>
              <a:t>Digestion – Chemically changing (breaking down) food substances, and getting rid of wastes</a:t>
            </a:r>
          </a:p>
          <a:p>
            <a:r>
              <a:rPr lang="en-US" dirty="0" smtClean="0"/>
              <a:t>Absorption – Passage of digested products (food substances) through membranes and into body fluids</a:t>
            </a:r>
          </a:p>
          <a:p>
            <a:r>
              <a:rPr lang="en-US" dirty="0" smtClean="0"/>
              <a:t>Circulation – movement of substances throughout the body</a:t>
            </a:r>
          </a:p>
          <a:p>
            <a:r>
              <a:rPr lang="en-US" dirty="0" smtClean="0"/>
              <a:t>Assimilation – Changing absorbed substances into chemically different substances (conversion of nutrients into useable forms that are absorbed by the tissues after digestion</a:t>
            </a:r>
          </a:p>
          <a:p>
            <a:r>
              <a:rPr lang="en-US" dirty="0" smtClean="0"/>
              <a:t>Excretion – removal of wastes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Characteristics of living things…</a:t>
            </a:r>
            <a:endParaRPr lang="en-US" dirty="0"/>
          </a:p>
        </p:txBody>
      </p:sp>
      <p:sp>
        <p:nvSpPr>
          <p:cNvPr id="3" name="Content Placeholder 2"/>
          <p:cNvSpPr>
            <a:spLocks noGrp="1"/>
          </p:cNvSpPr>
          <p:nvPr>
            <p:ph sz="quarter" idx="1"/>
          </p:nvPr>
        </p:nvSpPr>
        <p:spPr/>
        <p:txBody>
          <a:bodyPr/>
          <a:lstStyle/>
          <a:p>
            <a:r>
              <a:rPr lang="en-US" dirty="0" smtClean="0"/>
              <a:t>Metabolism – all the physical and chemical changes</a:t>
            </a:r>
          </a:p>
          <a:p>
            <a:r>
              <a:rPr lang="en-US" dirty="0" smtClean="0"/>
              <a:t>Bodily needs = food, water, oxygen, heat</a:t>
            </a:r>
          </a:p>
          <a:p>
            <a:r>
              <a:rPr lang="en-US" dirty="0" smtClean="0"/>
              <a:t>Homeostasis – tendency of the body to maintain a stable, balanced, internal environment; “sameness”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Organization</a:t>
            </a:r>
            <a:endParaRPr lang="en-US" dirty="0"/>
          </a:p>
        </p:txBody>
      </p:sp>
      <p:pic>
        <p:nvPicPr>
          <p:cNvPr id="27650" name="Picture 2" descr="https://lh4.googleusercontent.com/8UX-YoB0kblg9ZkNWlsf2jYvjh1to-io6AOr15w7RRKc5FE5ZSmCpz7AxZ8DKqnzNLhR8XYlVQTDdkyRskMIQEZGuqQH2dSuSVb8P4EFAtyz8gWR1QpxAJ-DlNM"/>
          <p:cNvPicPr>
            <a:picLocks noChangeAspect="1" noChangeArrowheads="1"/>
          </p:cNvPicPr>
          <p:nvPr/>
        </p:nvPicPr>
        <p:blipFill>
          <a:blip r:embed="rId2" cstate="print"/>
          <a:srcRect/>
          <a:stretch>
            <a:fillRect/>
          </a:stretch>
        </p:blipFill>
        <p:spPr bwMode="auto">
          <a:xfrm>
            <a:off x="152399" y="1752600"/>
            <a:ext cx="8974297" cy="475720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Organization of the Body</a:t>
            </a:r>
            <a:endParaRPr lang="en-US" dirty="0"/>
          </a:p>
        </p:txBody>
      </p:sp>
      <p:sp>
        <p:nvSpPr>
          <p:cNvPr id="3" name="Content Placeholder 2"/>
          <p:cNvSpPr>
            <a:spLocks noGrp="1"/>
          </p:cNvSpPr>
          <p:nvPr>
            <p:ph sz="quarter" idx="1"/>
          </p:nvPr>
        </p:nvSpPr>
        <p:spPr>
          <a:xfrm>
            <a:off x="228600" y="1600200"/>
            <a:ext cx="4876800" cy="5257800"/>
          </a:xfrm>
        </p:spPr>
        <p:txBody>
          <a:bodyPr>
            <a:normAutofit lnSpcReduction="10000"/>
          </a:bodyPr>
          <a:lstStyle/>
          <a:p>
            <a:r>
              <a:rPr lang="en-US" dirty="0" smtClean="0"/>
              <a:t>Axial skeleton – head, neck, and trunk</a:t>
            </a:r>
          </a:p>
          <a:p>
            <a:r>
              <a:rPr lang="en-US" dirty="0" err="1" smtClean="0"/>
              <a:t>Appendicular</a:t>
            </a:r>
            <a:r>
              <a:rPr lang="en-US" dirty="0" smtClean="0"/>
              <a:t> skeleton – arms and legs</a:t>
            </a:r>
          </a:p>
          <a:p>
            <a:r>
              <a:rPr lang="en-US" dirty="0" smtClean="0"/>
              <a:t>1.  Several body cavities</a:t>
            </a:r>
          </a:p>
          <a:p>
            <a:r>
              <a:rPr lang="en-US" dirty="0" smtClean="0"/>
              <a:t>2.  Layers of membranes within cavities</a:t>
            </a:r>
          </a:p>
          <a:p>
            <a:r>
              <a:rPr lang="en-US" dirty="0" smtClean="0"/>
              <a:t>3.  Variety of organs and organ systems within cavities</a:t>
            </a:r>
          </a:p>
          <a:p>
            <a:r>
              <a:rPr lang="en-US" dirty="0" smtClean="0"/>
              <a:t>VISCERA = internal organs “visceral organs”</a:t>
            </a:r>
            <a:endParaRPr lang="en-US" dirty="0"/>
          </a:p>
        </p:txBody>
      </p:sp>
      <p:pic>
        <p:nvPicPr>
          <p:cNvPr id="33794" name="Picture 2" descr="https://lh4.googleusercontent.com/KBQEvY2-9JEFitqnlA9iclM6VDGii6WQdx8Nm4QOZybCJF4QH0kxIgG5weqNRJh7aL0ZX6pegKHWt7k5bkKI_nHbAL4d6SW0aTAn9mgvEqlmnPNEaSYmK8t0TCU"/>
          <p:cNvPicPr>
            <a:picLocks noChangeAspect="1" noChangeArrowheads="1"/>
          </p:cNvPicPr>
          <p:nvPr/>
        </p:nvPicPr>
        <p:blipFill>
          <a:blip r:embed="rId2" cstate="print"/>
          <a:srcRect/>
          <a:stretch>
            <a:fillRect/>
          </a:stretch>
        </p:blipFill>
        <p:spPr bwMode="auto">
          <a:xfrm>
            <a:off x="5105400" y="2057400"/>
            <a:ext cx="3905250" cy="358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Eviscerate</a:t>
            </a:r>
            <a:endParaRPr lang="en-US" dirty="0"/>
          </a:p>
        </p:txBody>
      </p:sp>
      <p:sp>
        <p:nvSpPr>
          <p:cNvPr id="3" name="Content Placeholder 2"/>
          <p:cNvSpPr>
            <a:spLocks noGrp="1"/>
          </p:cNvSpPr>
          <p:nvPr>
            <p:ph sz="quarter" idx="1"/>
          </p:nvPr>
        </p:nvSpPr>
        <p:spPr>
          <a:xfrm>
            <a:off x="609600" y="1447800"/>
            <a:ext cx="8153400" cy="990600"/>
          </a:xfrm>
        </p:spPr>
        <p:txBody>
          <a:bodyPr/>
          <a:lstStyle/>
          <a:p>
            <a:r>
              <a:rPr lang="en-US" dirty="0" smtClean="0"/>
              <a:t>To disembowel or gut; popular in video games and movies</a:t>
            </a:r>
            <a:endParaRPr lang="en-US" dirty="0"/>
          </a:p>
        </p:txBody>
      </p:sp>
      <p:pic>
        <p:nvPicPr>
          <p:cNvPr id="32770" name="Picture 2" descr="https://lh4.googleusercontent.com/jNdOA_UvEyc9UZjhNx2CRxZ39bnHOzkg18-9iT4ozQ2xmyE_guMEA4N5WP0Hx-hizz2J1cfY6l-hyzqGvroHpcHqK9x2i4htfZMz58jO6NH_acHbCqpdT5cx8Qc"/>
          <p:cNvPicPr>
            <a:picLocks noChangeAspect="1" noChangeArrowheads="1"/>
          </p:cNvPicPr>
          <p:nvPr/>
        </p:nvPicPr>
        <p:blipFill>
          <a:blip r:embed="rId2" cstate="print"/>
          <a:srcRect/>
          <a:stretch>
            <a:fillRect/>
          </a:stretch>
        </p:blipFill>
        <p:spPr bwMode="auto">
          <a:xfrm>
            <a:off x="4724400" y="2133600"/>
            <a:ext cx="3200400" cy="4465674"/>
          </a:xfrm>
          <a:prstGeom prst="rect">
            <a:avLst/>
          </a:prstGeom>
          <a:noFill/>
        </p:spPr>
      </p:pic>
      <p:pic>
        <p:nvPicPr>
          <p:cNvPr id="32772" name="Picture 4" descr="https://lh6.googleusercontent.com/1MdXxgNWeCw2OB3IpUkuz5Vilr3zUTJhLEoZKULxEuKjUjVknCgi5BI6SxesJ_ZeYM2THT0LfhnA5042EOb4jqgOFWMsSa5JrYX2uH4fEUWHPZznX8WNQOngfws"/>
          <p:cNvPicPr>
            <a:picLocks noChangeAspect="1" noChangeArrowheads="1"/>
          </p:cNvPicPr>
          <p:nvPr/>
        </p:nvPicPr>
        <p:blipFill>
          <a:blip r:embed="rId3" cstate="print"/>
          <a:srcRect/>
          <a:stretch>
            <a:fillRect/>
          </a:stretch>
        </p:blipFill>
        <p:spPr bwMode="auto">
          <a:xfrm>
            <a:off x="533400" y="2438400"/>
            <a:ext cx="3657600" cy="42294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Cavities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10000"/>
          </a:bodyPr>
          <a:lstStyle/>
          <a:p>
            <a:r>
              <a:rPr lang="en-US" dirty="0" smtClean="0"/>
              <a:t>Dorsal – back side – cranial cavity holds the brain;</a:t>
            </a:r>
          </a:p>
          <a:p>
            <a:pPr>
              <a:buNone/>
            </a:pPr>
            <a:r>
              <a:rPr lang="en-US" dirty="0" smtClean="0"/>
              <a:t>                Spinal cavity holds the spinal cord</a:t>
            </a:r>
          </a:p>
          <a:p>
            <a:r>
              <a:rPr lang="en-US" dirty="0" smtClean="0"/>
              <a:t>Ventral – front side </a:t>
            </a:r>
          </a:p>
          <a:p>
            <a:r>
              <a:rPr lang="en-US" dirty="0" smtClean="0"/>
              <a:t>Thoracic – chest region; left and right compartments separated by the </a:t>
            </a:r>
            <a:r>
              <a:rPr lang="en-US" dirty="0" err="1" smtClean="0"/>
              <a:t>mediastinum</a:t>
            </a:r>
            <a:r>
              <a:rPr lang="en-US" dirty="0" smtClean="0"/>
              <a:t> (heart, lungs, trachea…)</a:t>
            </a:r>
          </a:p>
          <a:p>
            <a:r>
              <a:rPr lang="en-US" dirty="0" smtClean="0"/>
              <a:t>Abdomen – stomach area (spleen, intestines)</a:t>
            </a:r>
          </a:p>
          <a:p>
            <a:r>
              <a:rPr lang="en-US" dirty="0" smtClean="0"/>
              <a:t>Pelvic – lower abdomen (bladder, reproductive organs)</a:t>
            </a:r>
          </a:p>
          <a:p>
            <a:r>
              <a:rPr lang="en-US" dirty="0" smtClean="0"/>
              <a:t>Diaphragm – separates the thoracic and pelvic regions</a:t>
            </a:r>
          </a:p>
          <a:p>
            <a:r>
              <a:rPr lang="en-US" dirty="0" smtClean="0"/>
              <a:t>Serous membrane – covers and surrounds organs</a:t>
            </a:r>
          </a:p>
          <a:p>
            <a:r>
              <a:rPr lang="en-US" dirty="0" smtClean="0"/>
              <a:t>Serous fluid – lubricates organs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389</TotalTime>
  <Words>1426</Words>
  <Application>Microsoft Office PowerPoint</Application>
  <PresentationFormat>On-screen Show (4:3)</PresentationFormat>
  <Paragraphs>145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Introduction to anatomy and physiology</vt:lpstr>
      <vt:lpstr>DEFINITIONS</vt:lpstr>
      <vt:lpstr>Characteristics of Life…</vt:lpstr>
      <vt:lpstr>Biological Processes</vt:lpstr>
      <vt:lpstr>Other Characteristics of living things…</vt:lpstr>
      <vt:lpstr>Levels of Organization</vt:lpstr>
      <vt:lpstr>General Organization of the Body</vt:lpstr>
      <vt:lpstr>Eviscerate</vt:lpstr>
      <vt:lpstr>Body Cavities</vt:lpstr>
      <vt:lpstr>Body Cavities</vt:lpstr>
      <vt:lpstr>Body Cavities</vt:lpstr>
      <vt:lpstr>Body Cavities</vt:lpstr>
      <vt:lpstr>Membranes</vt:lpstr>
      <vt:lpstr>Other Membranes</vt:lpstr>
      <vt:lpstr>Organ Systems</vt:lpstr>
      <vt:lpstr>Integumentary System</vt:lpstr>
      <vt:lpstr>Skeletal System</vt:lpstr>
      <vt:lpstr>Muscular System</vt:lpstr>
      <vt:lpstr>Nervous System</vt:lpstr>
      <vt:lpstr>Endocrine System</vt:lpstr>
      <vt:lpstr>Digestive System</vt:lpstr>
      <vt:lpstr>Circulatory System</vt:lpstr>
      <vt:lpstr>Lymphatic System</vt:lpstr>
      <vt:lpstr>Urinary System</vt:lpstr>
      <vt:lpstr>Reproductive System</vt:lpstr>
      <vt:lpstr>Respiratory System</vt:lpstr>
      <vt:lpstr>Anatomical Terminology</vt:lpstr>
      <vt:lpstr>Planes of the Body</vt:lpstr>
      <vt:lpstr>Body Regions by Name</vt:lpstr>
      <vt:lpstr>Homeostasis</vt:lpstr>
      <vt:lpstr>Homeostasis</vt:lpstr>
      <vt:lpstr>Homeostasis: Receptor</vt:lpstr>
      <vt:lpstr>Control Center</vt:lpstr>
      <vt:lpstr>Effector</vt:lpstr>
      <vt:lpstr>Feedback Systems</vt:lpstr>
      <vt:lpstr>PowerPoint Presentation</vt:lpstr>
      <vt:lpstr>PowerPoint Presentation</vt:lpstr>
      <vt:lpstr>Homeostatic Imbalance</vt:lpstr>
      <vt:lpstr>Careers in Medicine</vt:lpstr>
    </vt:vector>
  </TitlesOfParts>
  <Company>Harnett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anatomy and physiology</dc:title>
  <dc:creator>HCS</dc:creator>
  <cp:lastModifiedBy>Windows User</cp:lastModifiedBy>
  <cp:revision>74</cp:revision>
  <dcterms:created xsi:type="dcterms:W3CDTF">2013-06-04T14:13:22Z</dcterms:created>
  <dcterms:modified xsi:type="dcterms:W3CDTF">2015-01-28T11:02:28Z</dcterms:modified>
</cp:coreProperties>
</file>